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7" r:id="rId2"/>
    <p:sldId id="494" r:id="rId3"/>
    <p:sldId id="481" r:id="rId4"/>
    <p:sldId id="491" r:id="rId5"/>
    <p:sldId id="534" r:id="rId6"/>
    <p:sldId id="498" r:id="rId7"/>
    <p:sldId id="500" r:id="rId8"/>
    <p:sldId id="499" r:id="rId9"/>
    <p:sldId id="488" r:id="rId10"/>
    <p:sldId id="457" r:id="rId11"/>
    <p:sldId id="519" r:id="rId12"/>
    <p:sldId id="521" r:id="rId13"/>
    <p:sldId id="522" r:id="rId14"/>
    <p:sldId id="516" r:id="rId15"/>
    <p:sldId id="524" r:id="rId16"/>
    <p:sldId id="525" r:id="rId17"/>
    <p:sldId id="469" r:id="rId18"/>
    <p:sldId id="474" r:id="rId19"/>
    <p:sldId id="470" r:id="rId20"/>
    <p:sldId id="478" r:id="rId21"/>
    <p:sldId id="479" r:id="rId22"/>
    <p:sldId id="279" r:id="rId23"/>
    <p:sldId id="281" r:id="rId24"/>
    <p:sldId id="501" r:id="rId25"/>
    <p:sldId id="502" r:id="rId26"/>
    <p:sldId id="264" r:id="rId27"/>
    <p:sldId id="323" r:id="rId28"/>
    <p:sldId id="280" r:id="rId29"/>
    <p:sldId id="269" r:id="rId30"/>
    <p:sldId id="285" r:id="rId31"/>
    <p:sldId id="286" r:id="rId32"/>
    <p:sldId id="289" r:id="rId33"/>
    <p:sldId id="324" r:id="rId34"/>
    <p:sldId id="295" r:id="rId35"/>
    <p:sldId id="313" r:id="rId36"/>
    <p:sldId id="297" r:id="rId37"/>
    <p:sldId id="307" r:id="rId38"/>
    <p:sldId id="317" r:id="rId39"/>
    <p:sldId id="325" r:id="rId40"/>
    <p:sldId id="326" r:id="rId41"/>
    <p:sldId id="300" r:id="rId42"/>
    <p:sldId id="321" r:id="rId43"/>
    <p:sldId id="320" r:id="rId44"/>
    <p:sldId id="382" r:id="rId45"/>
    <p:sldId id="328" r:id="rId46"/>
    <p:sldId id="330" r:id="rId47"/>
    <p:sldId id="333" r:id="rId48"/>
    <p:sldId id="336" r:id="rId49"/>
    <p:sldId id="337" r:id="rId50"/>
    <p:sldId id="347" r:id="rId51"/>
    <p:sldId id="343" r:id="rId52"/>
    <p:sldId id="345" r:id="rId53"/>
    <p:sldId id="535" r:id="rId54"/>
    <p:sldId id="398" r:id="rId55"/>
    <p:sldId id="410" r:id="rId56"/>
    <p:sldId id="348" r:id="rId57"/>
    <p:sldId id="369" r:id="rId58"/>
    <p:sldId id="367" r:id="rId59"/>
    <p:sldId id="370" r:id="rId60"/>
    <p:sldId id="363" r:id="rId61"/>
    <p:sldId id="505" r:id="rId62"/>
    <p:sldId id="504" r:id="rId63"/>
    <p:sldId id="506" r:id="rId64"/>
    <p:sldId id="508" r:id="rId65"/>
    <p:sldId id="507" r:id="rId66"/>
    <p:sldId id="510" r:id="rId67"/>
    <p:sldId id="509" r:id="rId68"/>
    <p:sldId id="512" r:id="rId69"/>
    <p:sldId id="373" r:id="rId70"/>
    <p:sldId id="374" r:id="rId71"/>
    <p:sldId id="403" r:id="rId72"/>
    <p:sldId id="404" r:id="rId73"/>
    <p:sldId id="528" r:id="rId74"/>
    <p:sldId id="530" r:id="rId75"/>
    <p:sldId id="529" r:id="rId76"/>
    <p:sldId id="531" r:id="rId77"/>
    <p:sldId id="533" r:id="rId78"/>
    <p:sldId id="447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66"/>
    <a:srgbClr val="F2F6C2"/>
    <a:srgbClr val="C7D636"/>
    <a:srgbClr val="60FAE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кий  стаж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от3 до5</c:v>
                </c:pt>
                <c:pt idx="1">
                  <c:v>от 10-15</c:v>
                </c:pt>
                <c:pt idx="2">
                  <c:v>от 15-20</c:v>
                </c:pt>
                <c:pt idx="3">
                  <c:v>свыше 20лет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19</c:v>
                </c:pt>
                <c:pt idx="2">
                  <c:v>31</c:v>
                </c:pt>
                <c:pt idx="3">
                  <c:v>37.5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Высшее педагогическое</c:v>
                </c:pt>
                <c:pt idx="1">
                  <c:v>Среднее педагогическое</c:v>
                </c:pt>
                <c:pt idx="2">
                  <c:v>среднее специальное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</c:v>
                </c:pt>
                <c:pt idx="1">
                  <c:v>25</c:v>
                </c:pt>
                <c:pt idx="2">
                  <c:v>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329396325459589"/>
          <c:y val="0.32631110771343125"/>
          <c:w val="0.3367060367454075"/>
          <c:h val="0.66165344259332515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Высшая</c:v>
                </c:pt>
                <c:pt idx="1">
                  <c:v>Первая</c:v>
                </c:pt>
                <c:pt idx="2">
                  <c:v>Соответствие должности</c:v>
                </c:pt>
                <c:pt idx="3">
                  <c:v>По стажу и образованию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43.7</c:v>
                </c:pt>
                <c:pt idx="1">
                  <c:v>31.2</c:v>
                </c:pt>
                <c:pt idx="2">
                  <c:v>18.7</c:v>
                </c:pt>
                <c:pt idx="3">
                  <c:v>6.2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52767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1" y="1828800"/>
            <a:ext cx="37465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35501" y="1828800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35501" y="3710354"/>
            <a:ext cx="3746500" cy="17760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966D4-8E80-44F8-83DB-1B3F1ACC7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168DB-3416-4839-B01C-ED533B5A3D7F}" type="datetimeFigureOut">
              <a:rPr lang="ru-RU" smtClean="0"/>
              <a:pPr/>
              <a:t>06.07.2017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99F2-378C-4649-99D4-3E961179548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с двумя скругленными противолежащими углами 7"/>
          <p:cNvSpPr/>
          <p:nvPr userDrawn="1"/>
        </p:nvSpPr>
        <p:spPr>
          <a:xfrm>
            <a:off x="142844" y="142852"/>
            <a:ext cx="8858312" cy="6572296"/>
          </a:xfrm>
          <a:prstGeom prst="round2DiagRect">
            <a:avLst>
              <a:gd name="adj1" fmla="val 16667"/>
              <a:gd name="adj2" fmla="val 849"/>
            </a:avLst>
          </a:prstGeom>
          <a:solidFill>
            <a:srgbClr val="60FAE8">
              <a:alpha val="31000"/>
            </a:srgbClr>
          </a:solidFill>
          <a:ln w="57150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gorod002_l.png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0" y="5915012"/>
            <a:ext cx="1571636" cy="942988"/>
          </a:xfrm>
          <a:prstGeom prst="rect">
            <a:avLst/>
          </a:prstGeom>
        </p:spPr>
      </p:pic>
      <p:pic>
        <p:nvPicPr>
          <p:cNvPr id="11" name="Рисунок 10" descr="gorod005_l.png"/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001" b="11765"/>
          <a:stretch>
            <a:fillRect/>
          </a:stretch>
        </p:blipFill>
        <p:spPr>
          <a:xfrm>
            <a:off x="0" y="0"/>
            <a:ext cx="1571604" cy="1459351"/>
          </a:xfrm>
          <a:prstGeom prst="rect">
            <a:avLst/>
          </a:prstGeom>
        </p:spPr>
      </p:pic>
      <p:pic>
        <p:nvPicPr>
          <p:cNvPr id="12" name="Рисунок 11" descr="gorod002_l.png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4714876" y="5915012"/>
            <a:ext cx="1571636" cy="942988"/>
          </a:xfrm>
          <a:prstGeom prst="rect">
            <a:avLst/>
          </a:prstGeom>
        </p:spPr>
      </p:pic>
      <p:pic>
        <p:nvPicPr>
          <p:cNvPr id="13" name="Рисунок 12" descr="gorod002_l.png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6286512" y="5915012"/>
            <a:ext cx="1571636" cy="942988"/>
          </a:xfrm>
          <a:prstGeom prst="rect">
            <a:avLst/>
          </a:prstGeom>
        </p:spPr>
      </p:pic>
      <p:pic>
        <p:nvPicPr>
          <p:cNvPr id="14" name="Рисунок 13" descr="gorod002_l.png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3143240" y="5915012"/>
            <a:ext cx="1571636" cy="942988"/>
          </a:xfrm>
          <a:prstGeom prst="rect">
            <a:avLst/>
          </a:prstGeom>
        </p:spPr>
      </p:pic>
      <p:pic>
        <p:nvPicPr>
          <p:cNvPr id="15" name="Рисунок 14" descr="gorod002_l.png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311"/>
          <a:stretch>
            <a:fillRect/>
          </a:stretch>
        </p:blipFill>
        <p:spPr>
          <a:xfrm>
            <a:off x="1571604" y="5915012"/>
            <a:ext cx="1571636" cy="942988"/>
          </a:xfrm>
          <a:prstGeom prst="rect">
            <a:avLst/>
          </a:prstGeom>
        </p:spPr>
      </p:pic>
      <p:pic>
        <p:nvPicPr>
          <p:cNvPr id="16" name="Рисунок 15" descr="gorod002_l.png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184" b="25311"/>
          <a:stretch>
            <a:fillRect/>
          </a:stretch>
        </p:blipFill>
        <p:spPr>
          <a:xfrm>
            <a:off x="7858148" y="5915012"/>
            <a:ext cx="1285852" cy="9429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76468" y="0"/>
            <a:ext cx="116753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Рисунок 20"/>
          <p:cNvPicPr/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43832" y="5130198"/>
            <a:ext cx="1300168" cy="172780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ds_84_zolotoe_zernyshko.a2b2.ru/" TargetMode="Externa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&#1085;&#1072;&#1096;&#1077;-&#1087;&#1086;&#1076;&#1084;&#1086;&#1089;&#1082;&#1086;&#1074;&#1100;&#1077;.&#1088;&#1092;.opt-images.1c-bitrix-cdn.ru/upload/main/b62/b6253347510c365fab5062076fdc9c9b.JPG?14947243071788714" TargetMode="Externa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&#1085;&#1072;&#1096;&#1077;-&#1087;&#1086;&#1076;&#1084;&#1086;&#1089;&#1082;&#1086;&#1074;&#1100;&#1077;.&#1088;&#1092;.opt-images.1c-bitrix-cdn.ru/upload/main/b62/b6253347510c365fab5062076fdc9c9b.JPG?14947243071788714" TargetMode="Externa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ds_84_zolotoe_zernyshko.a2b2.r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6"/>
          <p:cNvSpPr>
            <a:spLocks noGrp="1" noChangeArrowheads="1"/>
          </p:cNvSpPr>
          <p:nvPr>
            <p:ph type="ctrTitle"/>
          </p:nvPr>
        </p:nvSpPr>
        <p:spPr>
          <a:xfrm>
            <a:off x="1214414" y="214290"/>
            <a:ext cx="4429156" cy="4143404"/>
          </a:xfrm>
        </p:spPr>
        <p:txBody>
          <a:bodyPr>
            <a:noAutofit/>
          </a:bodyPr>
          <a:lstStyle/>
          <a:p>
            <a:pPr eaLnBrk="1" hangingPunct="1"/>
            <a:endParaRPr lang="ru-RU" sz="2800" b="1" i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5"/>
          <p:cNvSpPr>
            <a:spLocks noGrp="1" noChangeArrowheads="1"/>
          </p:cNvSpPr>
          <p:nvPr>
            <p:ph type="subTitle" idx="1"/>
          </p:nvPr>
        </p:nvSpPr>
        <p:spPr>
          <a:xfrm>
            <a:off x="642910" y="4500570"/>
            <a:ext cx="7215238" cy="1428760"/>
          </a:xfrm>
        </p:spPr>
        <p:txBody>
          <a:bodyPr>
            <a:normAutofit fontScale="55000" lnSpcReduction="20000"/>
          </a:bodyPr>
          <a:lstStyle/>
          <a:p>
            <a:endParaRPr lang="ru-RU" b="1" i="1" dirty="0" smtClean="0">
              <a:solidFill>
                <a:srgbClr val="C25D3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C25D3E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br>
              <a:rPr lang="ru-RU" b="1" i="1" dirty="0" smtClean="0">
                <a:solidFill>
                  <a:srgbClr val="C25D3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25D3E"/>
                </a:solidFill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 84</a:t>
            </a:r>
            <a:br>
              <a:rPr lang="ru-RU" b="1" i="1" dirty="0" smtClean="0">
                <a:solidFill>
                  <a:srgbClr val="C25D3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b="1" i="1" dirty="0" smtClean="0">
                <a:solidFill>
                  <a:srgbClr val="C25D3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«Золотое зернышко»</a:t>
            </a:r>
            <a:endParaRPr lang="ru-RU" sz="5100" dirty="0" smtClean="0">
              <a:solidFill>
                <a:srgbClr val="DC8936"/>
              </a:solidFill>
            </a:endParaRPr>
          </a:p>
        </p:txBody>
      </p:sp>
      <p:pic>
        <p:nvPicPr>
          <p:cNvPr id="1026" name="Picture 2" descr="C:\Users\User\Desktop\работа 2017\шаблоны през\Abundancia-Campo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290"/>
            <a:ext cx="4214842" cy="450545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643446"/>
            <a:ext cx="6590365" cy="116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kudteatr.ru/pic/logo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428736"/>
            <a:ext cx="2664296" cy="864095"/>
          </a:xfrm>
          <a:prstGeom prst="rect">
            <a:avLst/>
          </a:prstGeom>
          <a:noFill/>
        </p:spPr>
      </p:pic>
      <p:pic>
        <p:nvPicPr>
          <p:cNvPr id="8" name="Содержимое 6" descr="84 са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857496"/>
            <a:ext cx="2571801" cy="17145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192688" cy="70609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Управление детского сада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8391306" cy="480743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МБДОУ осуществляется в соответствии с законом РФ «Об образовании» и на основании Устава детского сада</a:t>
            </a:r>
            <a:b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Формами самоуправления МБДОУ являются: </a:t>
            </a:r>
            <a:b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Учреждением осуществляется в соответствии с законодательством Российской Федерацией и настоящим Уставом. </a:t>
            </a:r>
            <a:b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Учреждением строится на принципах единоначалия и самоуправления. </a:t>
            </a:r>
            <a:b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Формами самоуправления в Учреждении являются: Общее собрание работников, Педагогический совет, Родительский комитет. </a:t>
            </a:r>
            <a:b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дошкольном учреждении соблюдается исполнительская дисциплина: имеется номенклатура дел, регистрируется входящая и исходящая документация, осуществляется работа по изучению и реализации нормативных документов (приказов, инструкций, распоряжений), распределены обязанности между всеми участниками образовательного процесса. Делопроизводство организовано на современном уровне и соответствует Закону РФ </a:t>
            </a:r>
          </a:p>
          <a:p>
            <a:pPr>
              <a:buNone/>
            </a:pP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Об образовании», ТК РФ.</a:t>
            </a:r>
            <a:endParaRPr lang="ru-RU" sz="19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496170"/>
            <a:ext cx="5111750" cy="340687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Кокорева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Надежда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Николаевна.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Заведующая ДОУ</a:t>
            </a:r>
          </a:p>
          <a:p>
            <a:pPr algn="ctr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Образование: Высшее педагогическое, МГПИ им Ленина, 1983 год.</a:t>
            </a:r>
          </a:p>
          <a:p>
            <a:pPr algn="ctr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Переподготовка:</a:t>
            </a:r>
          </a:p>
          <a:p>
            <a:pPr algn="ctr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«Менеджмент организации», 2015 г</a:t>
            </a:r>
          </a:p>
          <a:p>
            <a:pPr algn="ctr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работы- 46 лет, в должности-34 г.</a:t>
            </a:r>
          </a:p>
          <a:p>
            <a:pPr algn="ctr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категория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55420"/>
            <a:ext cx="3071834" cy="45249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4942" y="1435100"/>
            <a:ext cx="2714644" cy="456566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Сокурова Наталья Владимировна,</a:t>
            </a:r>
          </a:p>
          <a:p>
            <a:pPr algn="just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 заведующей по ВМР,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Образование: Высшее педагогическое, Орехово-Зуевский педагогический институт, 1981 год.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работы- 40 лет, в должности-31 г.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категория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89794" y="1571612"/>
            <a:ext cx="3732775" cy="49770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500174"/>
            <a:ext cx="3286148" cy="428628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Тихонина</a:t>
            </a: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Елена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Львовна,</a:t>
            </a:r>
          </a:p>
          <a:p>
            <a:pPr algn="ctr"/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зам заведующей по АХЧ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Образование: Высшее,  Московский университет потребительской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коооперации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2002  год.</a:t>
            </a:r>
          </a:p>
          <a:p>
            <a:pPr algn="just"/>
            <a:endParaRPr lang="ru-RU" sz="1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работы- 10 лет, в должности-3 г.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Кадровый потенциал.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Педагогический стаж педагогов.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Содержимое 13"/>
          <p:cNvGraphicFramePr>
            <a:graphicFrameLocks noGrp="1"/>
          </p:cNvGraphicFramePr>
          <p:nvPr>
            <p:ph sz="quarter" idx="4"/>
          </p:nvPr>
        </p:nvGraphicFramePr>
        <p:xfrm>
          <a:off x="857223" y="1613524"/>
          <a:ext cx="5286412" cy="1243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717"/>
                <a:gridCol w="1197706"/>
                <a:gridCol w="1196663"/>
                <a:gridCol w="1196663"/>
                <a:gridCol w="1196663"/>
              </a:tblGrid>
              <a:tr h="729225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 3до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 5-10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 15-20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Свыше 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048" marR="93048"/>
                </a:tc>
              </a:tr>
              <a:tr h="5147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12,5%</a:t>
                      </a:r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31%</a:t>
                      </a:r>
                      <a:endParaRPr lang="ru-RU" dirty="0"/>
                    </a:p>
                  </a:txBody>
                  <a:tcPr marL="93048" marR="93048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37.5%</a:t>
                      </a:r>
                      <a:endParaRPr lang="ru-RU" dirty="0"/>
                    </a:p>
                  </a:txBody>
                  <a:tcPr marL="93048" marR="93048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3786182" y="3214686"/>
          <a:ext cx="471490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 педагогов.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285720" y="1785926"/>
          <a:ext cx="3857652" cy="445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857752" y="1571612"/>
          <a:ext cx="4043361" cy="1224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787"/>
                <a:gridCol w="1347787"/>
                <a:gridCol w="1347787"/>
              </a:tblGrid>
              <a:tr h="85899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 педагогическое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Среднее специальное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5449">
                <a:tc>
                  <a:txBody>
                    <a:bodyPr/>
                    <a:lstStyle/>
                    <a:p>
                      <a:r>
                        <a:rPr lang="ru-RU" dirty="0" smtClean="0"/>
                        <a:t>69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Кадровый потенциал.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Квалификационные категории педагогов.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sz="half" idx="2"/>
          </p:nvPr>
        </p:nvGraphicFramePr>
        <p:xfrm>
          <a:off x="428596" y="2214554"/>
          <a:ext cx="4114800" cy="391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Содержимое 13"/>
          <p:cNvGraphicFramePr>
            <a:graphicFrameLocks noGrp="1"/>
          </p:cNvGraphicFramePr>
          <p:nvPr>
            <p:ph sz="quarter" idx="4"/>
          </p:nvPr>
        </p:nvGraphicFramePr>
        <p:xfrm>
          <a:off x="4714875" y="2285991"/>
          <a:ext cx="3971925" cy="1480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81"/>
                <a:gridCol w="924786"/>
                <a:gridCol w="924786"/>
                <a:gridCol w="924786"/>
                <a:gridCol w="924786"/>
              </a:tblGrid>
              <a:tr h="535785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Первая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Соответствие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 стажу и образованию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57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43,7%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31.2%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6.2%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4942" y="1435100"/>
            <a:ext cx="2714644" cy="456566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Андрейцева</a:t>
            </a: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Евгения 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Тимофеевна –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учитель-логопед.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Образование: Высшее педагогическое, МГЗПИ, 1982 год.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работы- 46 лет, в должности-36 г.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категория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Андрейцева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29231"/>
            <a:ext cx="3143272" cy="4479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571612"/>
            <a:ext cx="3500462" cy="421484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Николаева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Наталья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Евгеньевна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-логопед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Образование:Высшее,МГПУ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им Шолохова, 2002  год.</a:t>
            </a:r>
          </a:p>
          <a:p>
            <a:pPr algn="just"/>
            <a:endParaRPr lang="ru-RU" sz="1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работы-26 лет, в должности- 17 л.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категория.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er\Desktop\работа 2017\фото сотрудн 2017 г\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7830" y="1571625"/>
            <a:ext cx="3316939" cy="4976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14942" y="1435100"/>
            <a:ext cx="2714644" cy="4565668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Баранкова</a:t>
            </a: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Наталья 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Николаевна, 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Образование: Высшее педагогическое, МГПИ им Ленина,1998 год.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работы- 25 лет, в должности-25 г.</a:t>
            </a:r>
          </a:p>
          <a:p>
            <a:pPr algn="just"/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категория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User\Desktop\Н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18496" y="1610024"/>
            <a:ext cx="3439190" cy="4911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35608">
            <a:off x="4000790" y="504705"/>
            <a:ext cx="1093510" cy="280802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029050">
            <a:off x="4209567" y="1889491"/>
            <a:ext cx="1016642" cy="171072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490432">
            <a:off x="2338137" y="1442467"/>
            <a:ext cx="974983" cy="164062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73741" y="2448413"/>
            <a:ext cx="7906871" cy="707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Наш девиз: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«Сеем разумное,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доброе, вечное»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76865"/>
            <a:ext cx="8280920" cy="24280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8942" y="930964"/>
            <a:ext cx="8659905" cy="13591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txBody>
          <a:bodyPr wrap="none" lIns="91440" tIns="45720" rIns="91440" bIns="45720">
            <a:prstTxWarp prst="textArchUp">
              <a:avLst/>
            </a:prstTxWarp>
            <a:spAutoFit/>
            <a:sp3d extrusionH="57150">
              <a:bevelT w="38100" h="38100"/>
            </a:sp3d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МДОУ ЦРР Детский сад №84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«Золотое Зёрнышко»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72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97637" y="1571612"/>
            <a:ext cx="3317089" cy="49770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1500174"/>
            <a:ext cx="3786214" cy="4357718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Асанина</a:t>
            </a:r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Инна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педагог- психолог.</a:t>
            </a:r>
          </a:p>
          <a:p>
            <a:pPr algn="ctr"/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Высшее ,  Орехово-Зуевский педагогический институт. 1996  год.</a:t>
            </a:r>
          </a:p>
          <a:p>
            <a:pPr algn="ctr"/>
            <a:r>
              <a:rPr lang="ru-RU" sz="19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Переподготовка:Экзистенциальный</a:t>
            </a: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анализи</a:t>
            </a: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логотерапия</a:t>
            </a:r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»-2011 г</a:t>
            </a:r>
          </a:p>
          <a:p>
            <a:pPr algn="ctr"/>
            <a:r>
              <a:rPr lang="ru-RU" sz="1900" dirty="0" smtClean="0">
                <a:solidFill>
                  <a:srgbClr val="C00000"/>
                </a:solidFill>
              </a:rPr>
              <a:t>Менеджмент социальной сферы"</a:t>
            </a:r>
            <a:endParaRPr lang="ru-RU" sz="19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9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работы-25 лет, в должности- 16 л.</a:t>
            </a:r>
          </a:p>
          <a:p>
            <a:pPr algn="just"/>
            <a:r>
              <a:rPr lang="ru-RU" sz="19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Высшая категория.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6858048" cy="11430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6248" y="1643050"/>
            <a:ext cx="3643338" cy="435771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Кокорева</a:t>
            </a:r>
            <a:endParaRPr lang="ru-RU" sz="33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3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Екатерина  Николаевна,</a:t>
            </a:r>
          </a:p>
          <a:p>
            <a:pPr algn="just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pPr algn="just"/>
            <a:endParaRPr lang="ru-RU" sz="1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Образование: Среднее  педагогическое, Ногинский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педколледж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2006год, студентка 3 курса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Государственного-технологического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университета г. Орехово-Зуево </a:t>
            </a:r>
          </a:p>
          <a:p>
            <a:pPr algn="just"/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работы- 12 лет, в должности-3 г.</a:t>
            </a:r>
          </a:p>
          <a:p>
            <a:pPr algn="just"/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Первая категория. </a:t>
            </a:r>
          </a:p>
          <a:p>
            <a:pPr algn="ctr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804" y="188641"/>
            <a:ext cx="7019413" cy="124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esktop\работа 2017\фото специалистов\Кокорева К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23169"/>
            <a:ext cx="3286148" cy="4752927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072726" y="2000240"/>
            <a:ext cx="3071834" cy="455455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Заголовок слайда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Основной целью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МБДОУ  «ЦРР - Детский сад № 84 «Золотое зернышко»  является :</a:t>
            </a:r>
          </a:p>
          <a:p>
            <a:pPr fontAlgn="base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    Осуществление интегративного образования, реализующего право каждого ребенка на качественное и доступное образование, обеспечивающее равные стартовые возможности для полноценного физического и психического развития детей, как основы их успешного обучения в школе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192649" cy="12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4414" y="0"/>
            <a:ext cx="7929586" cy="642918"/>
          </a:xfrm>
        </p:spPr>
        <p:txBody>
          <a:bodyPr>
            <a:normAutofit/>
          </a:bodyPr>
          <a:lstStyle/>
          <a:p>
            <a:r>
              <a:rPr lang="ru-RU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Сведения о группах</a:t>
            </a:r>
            <a:r>
              <a:rPr lang="ru-RU" sz="2600" dirty="0" smtClean="0">
                <a:solidFill>
                  <a:srgbClr val="FF0000"/>
                </a:solidFill>
              </a:rPr>
              <a:t>.</a:t>
            </a:r>
            <a:endParaRPr lang="ru-RU" sz="2600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785786" y="662406"/>
          <a:ext cx="7429554" cy="6195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49"/>
                <a:gridCol w="293049"/>
                <a:gridCol w="6339616"/>
                <a:gridCol w="503840"/>
              </a:tblGrid>
              <a:tr h="362408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младшая группа «Кроха»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62408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4876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Разновозрастная  младшая группа «Малышок»</a:t>
                      </a:r>
                    </a:p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62408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730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младшая группа « 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Дюймовочка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62408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6314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 младшая группа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Чиполлино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62408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08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 группа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Аленушка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62408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08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группа «Колобок»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62408"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08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Старшая коррекционная группа «Буратино»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62408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Старше- подготовительная коррекционная группа 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Чебурашка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»29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408"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Подготовительная коррекционная группа «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Мальвина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                  30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93978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выпускники.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JXZCjVItSVw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1928802"/>
            <a:ext cx="4699031" cy="264320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2" y="2214554"/>
            <a:ext cx="3786214" cy="3286149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</a:rPr>
              <a:t>В 2017 г </a:t>
            </a:r>
            <a:r>
              <a:rPr lang="ru-RU" i="1" dirty="0" err="1" smtClean="0">
                <a:solidFill>
                  <a:srgbClr val="C00000"/>
                </a:solidFill>
              </a:rPr>
              <a:t>выпустилось</a:t>
            </a:r>
            <a:r>
              <a:rPr lang="ru-RU" i="1" dirty="0" smtClean="0">
                <a:solidFill>
                  <a:srgbClr val="C00000"/>
                </a:solidFill>
              </a:rPr>
              <a:t> 32 ребенка .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В 2018 г- планируется выпустить 58ч.</a:t>
            </a:r>
            <a:endParaRPr lang="ru-RU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Ясельная группа «Кроха»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143504" y="1142984"/>
          <a:ext cx="3571900" cy="571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900"/>
              </a:tblGrid>
              <a:tr h="33535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Детей</a:t>
                      </a:r>
                      <a:r>
                        <a:rPr lang="ru-RU" sz="1600" baseline="0" dirty="0" smtClean="0"/>
                        <a:t> - 21 человек.</a:t>
                      </a:r>
                      <a:endParaRPr lang="ru-RU" sz="1600" dirty="0"/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96326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219466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Давлетова Любовь Алексеевна –</a:t>
                      </a: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-41год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186025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Чикарева Зинаида Валентиновна </a:t>
                      </a: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Высшая квалификационная категория.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Педагогический стаж 39 лет.</a:t>
                      </a:r>
                      <a:endParaRPr lang="ru-RU" sz="1400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295048">
                <a:tc>
                  <a:txBody>
                    <a:bodyPr/>
                    <a:lstStyle/>
                    <a:p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Музыкальный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руководитель-</a:t>
                      </a:r>
                    </a:p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Кокорева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7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Екатерина Николаевна</a:t>
                      </a: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 квалификационная категория.</a:t>
                      </a:r>
                      <a:endParaRPr lang="ru-RU" sz="14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Педагогический стаж 12 лет.</a:t>
                      </a:r>
                      <a:endParaRPr lang="ru-RU" sz="1400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68198">
                <a:tc>
                  <a:txBody>
                    <a:bodyPr/>
                    <a:lstStyle/>
                    <a:p>
                      <a:r>
                        <a:rPr lang="ru-RU" sz="16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</a:t>
                      </a:r>
                      <a:endParaRPr lang="ru-RU" sz="16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579246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Дюжева</a:t>
                      </a:r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Ольга Николаевна Николаевна.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35353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кол Крох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4618856" cy="461885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Разновозрастная ясельная  группа «Малышок»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3682752" cy="5232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752"/>
              </a:tblGrid>
              <a:tr h="35600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- 20 человек.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Воспитатель:</a:t>
                      </a:r>
                      <a:endParaRPr lang="ru-RU" sz="20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930896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Тремаскина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Анна Николаевна –</a:t>
                      </a: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Без  квалификационной категории. Соответствует занимаемой должности.</a:t>
                      </a: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-39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702250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стаж-25 л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39517">
                <a:tc>
                  <a:txBody>
                    <a:bodyPr/>
                    <a:lstStyle/>
                    <a:p>
                      <a:r>
                        <a:rPr lang="ru-RU" sz="18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воспитатель.</a:t>
                      </a:r>
                    </a:p>
                    <a:p>
                      <a:r>
                        <a:rPr lang="ru-RU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Левицкая Татьяна Борисовна</a:t>
                      </a:r>
                      <a:endParaRPr lang="ru-RU" sz="18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356001">
                <a:tc>
                  <a:txBody>
                    <a:bodyPr/>
                    <a:lstStyle/>
                    <a:p>
                      <a:pPr fontAlgn="base"/>
                      <a:endParaRPr lang="ru-RU" sz="1600" b="0" i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</a:tbl>
          </a:graphicData>
        </a:graphic>
      </p:graphicFrame>
      <p:pic>
        <p:nvPicPr>
          <p:cNvPr id="6" name="Содержимое 5" descr="малышок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268760"/>
            <a:ext cx="4596621" cy="459662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младшая группа «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Дюймовочка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076056" y="1268759"/>
          <a:ext cx="3528392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3531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- 23 человека.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82626">
                <a:tc>
                  <a:txBody>
                    <a:bodyPr/>
                    <a:lstStyle/>
                    <a:p>
                      <a:r>
                        <a:rPr lang="ru-RU" sz="14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r>
                        <a:rPr lang="ru-RU" sz="20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20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542257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Клокова</a:t>
                      </a:r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Ольга Владимировна </a:t>
                      </a:r>
                      <a:endParaRPr lang="ru-RU" sz="20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образование.</a:t>
                      </a:r>
                      <a:endParaRPr lang="ru-RU" sz="16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Без категории. Соответствует занимаемой должности.</a:t>
                      </a:r>
                      <a:endParaRPr lang="ru-RU" sz="16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-43л.</a:t>
                      </a:r>
                      <a:endParaRPr lang="ru-RU" sz="16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82626">
                <a:tc>
                  <a:txBody>
                    <a:bodyPr/>
                    <a:lstStyle/>
                    <a:p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руководитель.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331952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стаж-25 г</a:t>
                      </a:r>
                    </a:p>
                    <a:p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23760">
                <a:tc>
                  <a:txBody>
                    <a:bodyPr/>
                    <a:lstStyle/>
                    <a:p>
                      <a:r>
                        <a:rPr lang="ru-RU" sz="20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воспитатель:</a:t>
                      </a:r>
                      <a:endParaRPr lang="ru-RU" sz="20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23760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Андрусенко</a:t>
                      </a:r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Олеся Валерьевна.</a:t>
                      </a:r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Клоко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556792"/>
            <a:ext cx="4464496" cy="446449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младшая группа «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Чиполлино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»»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251520" y="1484784"/>
          <a:ext cx="4032449" cy="50129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9"/>
              </a:tblGrid>
              <a:tr h="3745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- 22 человека.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405750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560577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Киреева Надежда  Викторовна </a:t>
                      </a:r>
                      <a:r>
                        <a:rPr lang="ru-RU" sz="20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20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20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образование, 1 категория .</a:t>
                      </a:r>
                      <a:endParaRPr lang="ru-RU" sz="20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20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-39 лет</a:t>
                      </a:r>
                      <a:endParaRPr lang="ru-RU" sz="20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74539">
                <a:tc>
                  <a:txBody>
                    <a:bodyPr/>
                    <a:lstStyle/>
                    <a:p>
                      <a:r>
                        <a:rPr lang="ru-RU" sz="18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23616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стаж-25 л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405750">
                <a:tc>
                  <a:txBody>
                    <a:bodyPr/>
                    <a:lstStyle/>
                    <a:p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воспитатель: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405750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Кузнецова Ирина  Алексеевна.</a:t>
                      </a:r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62416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Кирее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04493" y="1500174"/>
            <a:ext cx="4625225" cy="46252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984776" cy="92211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Средняя группа «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211960" y="1340767"/>
          <a:ext cx="4248472" cy="5033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3060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23 ч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31604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470249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Михеева Наталья Владимировна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-5  лет 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575968">
                <a:tc>
                  <a:txBody>
                    <a:bodyPr/>
                    <a:lstStyle/>
                    <a:p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586685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2550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</a:t>
                      </a:r>
                    </a:p>
                  </a:txBody>
                  <a:tcPr marL="47934" marR="47934"/>
                </a:tc>
              </a:tr>
              <a:tr h="280588">
                <a:tc>
                  <a:txBody>
                    <a:bodyPr/>
                    <a:lstStyle/>
                    <a:p>
                      <a:r>
                        <a:rPr lang="ru-RU" sz="20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Трошина Марина Павловна.</a:t>
                      </a:r>
                      <a:endParaRPr lang="ru-RU" sz="20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280588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Михее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3816424" cy="381642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000924" cy="1154098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«Центр развития ребенка –Детский сад №84</a:t>
            </a: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7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" name="Содержимое 6" descr="84 са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1537" y="1643050"/>
            <a:ext cx="7036648" cy="4691095"/>
          </a:xfr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724128" y="488763"/>
            <a:ext cx="21340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E446A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E446A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E446A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E446A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8576"/>
            <a:ext cx="6590365" cy="1164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Средняя группа «Колобок»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95536" y="1556794"/>
          <a:ext cx="3600400" cy="5301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</a:tblGrid>
              <a:tr h="36771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- 25 человек.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98356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961139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Ниелова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Инна Николаевна 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среднее специальное 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Без  квалификационной категории  Соответствует занимаемой должности.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- 7 лет 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67714">
                <a:tc>
                  <a:txBody>
                    <a:bodyPr/>
                    <a:lstStyle/>
                    <a:p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8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03141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1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1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983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</a:t>
                      </a:r>
                    </a:p>
                  </a:txBody>
                  <a:tcPr marL="47934" marR="47934"/>
                </a:tc>
              </a:tr>
              <a:tr h="367714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Сереченко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Галина Анатольевна.</a:t>
                      </a:r>
                      <a:endParaRPr lang="ru-RU" sz="18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37071">
                <a:tc>
                  <a:txBody>
                    <a:bodyPr/>
                    <a:lstStyle/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Ниелов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71934" y="1267615"/>
            <a:ext cx="4614866" cy="4614866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480720" cy="792088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Подготовительная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коррекционная группа   «Буратино»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3923928" y="1052734"/>
          <a:ext cx="4680520" cy="5445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/>
              </a:tblGrid>
              <a:tr h="374909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Детей</a:t>
                      </a:r>
                      <a:r>
                        <a:rPr lang="ru-RU" sz="17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- 22 человека.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410277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16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231040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Лаптева Ирина Владимировна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25  лет 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407683">
                <a:tc>
                  <a:txBody>
                    <a:bodyPr/>
                    <a:lstStyle/>
                    <a:p>
                      <a:r>
                        <a:rPr lang="ru-RU" sz="1800" b="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Учитель-логопед-воспитатель</a:t>
                      </a:r>
                      <a:endParaRPr lang="ru-RU" sz="1800" b="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414525">
                <a:tc>
                  <a:txBody>
                    <a:bodyPr/>
                    <a:lstStyle/>
                    <a:p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Николаева Наталья Евгеньевна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754376">
                <a:tc>
                  <a:txBody>
                    <a:bodyPr/>
                    <a:lstStyle/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  дефектологическое  образование.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Высшая квалификационная категория.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25  лет </a:t>
                      </a:r>
                      <a:endParaRPr lang="ru-RU" sz="16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379981">
                <a:tc>
                  <a:txBody>
                    <a:bodyPr/>
                    <a:lstStyle/>
                    <a:p>
                      <a:r>
                        <a:rPr lang="ru-RU" sz="16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6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110857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Лаптева 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3816424" cy="3816424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5212080"/>
          <a:ext cx="331236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282185">
                <a:tc>
                  <a:txBody>
                    <a:bodyPr/>
                    <a:lstStyle/>
                    <a:p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103087">
                <a:tc>
                  <a:txBody>
                    <a:bodyPr/>
                    <a:lstStyle/>
                    <a:p>
                      <a:r>
                        <a:rPr lang="ru-RU" sz="1600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Асанина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Инна Владимировна .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 образование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стаж-24 г</a:t>
                      </a:r>
                    </a:p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544616" cy="764704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Старше-подготовительная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коррекционная группа  «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Чебурашка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39552" y="1052735"/>
          <a:ext cx="3956625" cy="5691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6625"/>
              </a:tblGrid>
              <a:tr h="36004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Детей</a:t>
                      </a:r>
                      <a:r>
                        <a:rPr lang="ru-RU" baseline="0" dirty="0" smtClean="0"/>
                        <a:t> - 29 человек.</a:t>
                      </a:r>
                      <a:endParaRPr lang="ru-RU" dirty="0"/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354321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326233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Пищугина Ирина Павловна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20  лет 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92230">
                <a:tc>
                  <a:txBody>
                    <a:bodyPr/>
                    <a:lstStyle/>
                    <a:p>
                      <a:r>
                        <a:rPr lang="ru-RU" sz="16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Учитель-логопед.</a:t>
                      </a:r>
                      <a:endParaRPr lang="ru-RU" sz="16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16099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Андрейцева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Евгения Тимофеевна.</a:t>
                      </a:r>
                    </a:p>
                    <a:p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дефектологическое образование.</a:t>
                      </a:r>
                    </a:p>
                    <a:p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стаж-46 лет.</a:t>
                      </a:r>
                      <a:endParaRPr lang="ru-RU" sz="16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Музыкальный руководитель</a:t>
                      </a:r>
                      <a:endParaRPr lang="ru-RU" sz="16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080120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Баранкова Наталья Николаевна- 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pPr fontAlgn="base"/>
                      <a:r>
                        <a:rPr lang="ru-RU" sz="16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стаж-24 г</a:t>
                      </a:r>
                      <a:endParaRPr lang="ru-RU" sz="16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92230">
                <a:tc>
                  <a:txBody>
                    <a:bodyPr/>
                    <a:lstStyle/>
                    <a:p>
                      <a:r>
                        <a:rPr lang="ru-RU" sz="1600" b="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Младший воспитатель:</a:t>
                      </a:r>
                    </a:p>
                    <a:p>
                      <a:r>
                        <a:rPr lang="ru-RU" sz="1600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Малькова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Ирина Юрьевна.</a:t>
                      </a: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Пищугин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492896"/>
            <a:ext cx="4320480" cy="4320480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220072" y="764704"/>
          <a:ext cx="331236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304649">
                <a:tc>
                  <a:txBody>
                    <a:bodyPr/>
                    <a:lstStyle/>
                    <a:p>
                      <a:r>
                        <a:rPr lang="ru-RU" sz="14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4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279527">
                <a:tc>
                  <a:txBody>
                    <a:bodyPr/>
                    <a:lstStyle/>
                    <a:p>
                      <a:r>
                        <a:rPr lang="ru-RU" sz="1800" b="1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Асанина</a:t>
                      </a:r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Инна Владимировна </a:t>
                      </a:r>
                    </a:p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 образование</a:t>
                      </a:r>
                    </a:p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стаж-24 </a:t>
                      </a:r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</a:p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480720" cy="92211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Старшая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коррекционная</a:t>
            </a:r>
            <a:b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группа  «Мальвина»</a:t>
            </a:r>
            <a:endParaRPr lang="ru-RU" sz="31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139952" y="1556794"/>
          <a:ext cx="4680520" cy="5095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/>
              </a:tblGrid>
              <a:tr h="37087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Детей</a:t>
                      </a:r>
                      <a:r>
                        <a:rPr lang="ru-RU" baseline="0" dirty="0" smtClean="0"/>
                        <a:t> - 30 человек.</a:t>
                      </a:r>
                      <a:endParaRPr lang="ru-RU" dirty="0"/>
                    </a:p>
                  </a:txBody>
                  <a:tcPr marL="47934" marR="47934">
                    <a:solidFill>
                      <a:srgbClr val="FFC000"/>
                    </a:solidFill>
                  </a:tcPr>
                </a:tc>
              </a:tr>
              <a:tr h="401784">
                <a:tc>
                  <a:txBody>
                    <a:bodyPr/>
                    <a:lstStyle/>
                    <a:p>
                      <a:r>
                        <a:rPr lang="ru-RU" sz="14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Воспитатели:</a:t>
                      </a:r>
                      <a:endParaRPr lang="ru-RU" sz="20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171552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Фещенко</a:t>
                      </a:r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Елена Анатольевна</a:t>
                      </a:r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</a:t>
                      </a:r>
                      <a:endParaRPr lang="ru-RU" sz="180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 педагогическое образование.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Первая квалификационная категория.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  21  год.</a:t>
                      </a:r>
                      <a:endParaRPr lang="ru-RU" sz="1800" b="0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09065">
                <a:tc>
                  <a:txBody>
                    <a:bodyPr/>
                    <a:lstStyle/>
                    <a:p>
                      <a:r>
                        <a:rPr lang="ru-RU" sz="16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Заместитель заведующей по </a:t>
                      </a:r>
                      <a:r>
                        <a:rPr lang="ru-RU" sz="1600" b="1" i="1" u="sng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ВМР-воспитатель</a:t>
                      </a:r>
                      <a:r>
                        <a:rPr lang="ru-RU" sz="1600" b="1" i="1" u="sng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="1" i="1" u="sng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1234392">
                <a:tc>
                  <a:txBody>
                    <a:bodyPr/>
                    <a:lstStyle/>
                    <a:p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Сокурова Наталья </a:t>
                      </a:r>
                      <a:r>
                        <a:rPr lang="ru-RU" sz="1800" b="1" i="1" u="sng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Владимировна-</a:t>
                      </a:r>
                      <a:r>
                        <a:rPr lang="ru-RU" sz="1800" b="0" i="1" u="none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высшее</a:t>
                      </a:r>
                      <a:r>
                        <a:rPr lang="ru-RU" sz="18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педагогическое образование.</a:t>
                      </a:r>
                    </a:p>
                    <a:p>
                      <a:r>
                        <a:rPr lang="ru-RU" sz="18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Высшая квалификационная категория.</a:t>
                      </a:r>
                    </a:p>
                    <a:p>
                      <a:r>
                        <a:rPr lang="ru-RU" sz="1800" b="0" i="1" u="non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Педагогический стаж -39 лет.</a:t>
                      </a:r>
                      <a:endParaRPr lang="ru-RU" sz="1800" b="0" i="1" u="non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401784">
                <a:tc>
                  <a:txBody>
                    <a:bodyPr/>
                    <a:lstStyle/>
                    <a:p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Учителя-логопеды : Николаева Н.Е., </a:t>
                      </a:r>
                      <a:r>
                        <a:rPr lang="ru-RU" sz="1800" b="1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Андрейцева</a:t>
                      </a:r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Е.Т.</a:t>
                      </a:r>
                      <a:endParaRPr lang="ru-RU" sz="18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  <a:tr h="370878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Младший воспитатель.</a:t>
                      </a:r>
                      <a:endParaRPr lang="ru-RU" sz="18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339971">
                <a:tc>
                  <a:txBody>
                    <a:bodyPr/>
                    <a:lstStyle/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Никонова О.В.</a:t>
                      </a:r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  <p:pic>
        <p:nvPicPr>
          <p:cNvPr id="6" name="Содержимое 5" descr="Фещенко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816424" cy="3816424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4824225"/>
          <a:ext cx="3312368" cy="2033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8"/>
              </a:tblGrid>
              <a:tr h="360831">
                <a:tc>
                  <a:txBody>
                    <a:bodyPr/>
                    <a:lstStyle/>
                    <a:p>
                      <a:r>
                        <a:rPr lang="ru-RU" sz="1600" b="1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600" b="1" i="1" u="sng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7934" marR="47934">
                    <a:solidFill>
                      <a:srgbClr val="F2F6C2"/>
                    </a:solidFill>
                  </a:tcPr>
                </a:tc>
              </a:tr>
              <a:tr h="1672944">
                <a:tc>
                  <a:txBody>
                    <a:bodyPr/>
                    <a:lstStyle/>
                    <a:p>
                      <a:r>
                        <a:rPr lang="ru-RU" sz="1800" b="1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Асанина</a:t>
                      </a:r>
                      <a:r>
                        <a:rPr lang="ru-RU" sz="1800" b="1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Инна Владимировна 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Высшее педагогическое образование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Высшая категория.</a:t>
                      </a:r>
                    </a:p>
                    <a:p>
                      <a:r>
                        <a:rPr lang="ru-RU" sz="16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Педагогический стаж-24 г</a:t>
                      </a:r>
                    </a:p>
                    <a:p>
                      <a:endParaRPr lang="ru-RU" sz="16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934" marR="47934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образовательного процесса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2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3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Целью МБДОУ </a:t>
            </a:r>
            <a:r>
              <a:rPr lang="ru-RU" sz="7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разностороннее развитие детей с учетом их возрастных и индивидуальных особенностей по основным направлениям: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Познавательному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Речевому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Социально-коммуникативному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Художественно-эстетическому 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Физическому развитию детей</a:t>
            </a:r>
          </a:p>
          <a:p>
            <a:pPr>
              <a:buNone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Также формирование личности ребенка с учетом особенностей его физического, психического развития, индивидуальных, индивидуальных возможностей и способностей, предпосылок учебной деятельности, обеспечивающих социальную успешность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 нашего коллектива: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Совершенствовать  работу ДОУ и семьи по формированию коммуникативных качеств детей с ОНР через познавательную, исследовательскую деятельность.</a:t>
            </a:r>
          </a:p>
          <a:p>
            <a:pPr>
              <a:buFont typeface="Wingdings" pitchFamily="2" charset="2"/>
              <a:buChar char="v"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духовно богатую эстетически развитую личность в условиях детского сада и семьи. Развивать эмоционально нравственные качества детей через:</a:t>
            </a:r>
          </a:p>
          <a:p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  <a:p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</a:t>
            </a:r>
          </a:p>
          <a:p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литературы.</a:t>
            </a:r>
          </a:p>
          <a:p>
            <a:pPr>
              <a:buFont typeface="Wingdings" pitchFamily="2" charset="2"/>
              <a:buChar char="v"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128792" cy="63408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2.1.Содержание обучения и воспитания детей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3528" y="980728"/>
            <a:ext cx="8147248" cy="507342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Образовательный процесс в ДОУ строится с учетом требований Сан </a:t>
            </a:r>
            <a:r>
              <a:rPr lang="ru-RU" sz="6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ПиН</a:t>
            </a: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2.4.1.3049 - 13  «Санитарно – эпидемиологические требования к устройству, содержанию и организации режима работы в дошкольных образовательных организациях», его характерными качествами являются рациональность организационной структуры, развивающее разнообразие форм НОД, взаимосвязь между организационными формами. Для организации индивидуальной,  творческой  деятельности детей предоставлено достаточно  времени  в режиме дня.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Содержание образовательного процесса в детском саду определяется образовательной программой, разрабатываемой, принимаемой и реализуемой ДОУ самостоятельно в соответствии с федеральными государственными образовательными стандартами (ФГОС) и с учётом особенностей психофизического развития и возможностей детей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Образовательная деятельность коллектива ДОУ реализуется в соответствии с нормативными документами  и  годовым планом, образовательный процесс осуществляется на основе поставленных задач, которые решаются с помощью соответствующих методов, приёмов. Каждому из разделов программы отводится определённое место в течение НОД.  Педагоги стремятся сделать жизнь детей в детском саду насыщенной, интересной и познавательной.  Предметом пристального внимания педагогического коллектива являются следующие образовательные области: «Физическая культура», «Здоровье», «Безопасность», «Социализация», «Труд», «Познание», «Коммуникация», «Чтение художественной литературы», «Художественное творчество», «Музыка»</a:t>
            </a:r>
            <a:r>
              <a:rPr lang="ru-RU" sz="43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Font typeface="Wingdings" pitchFamily="2" charset="2"/>
              <a:buChar char="v"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64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971600" y="692696"/>
            <a:ext cx="7200800" cy="543346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ДОУ реализует Основную общеобразовательную  программу дошкольного образования на основе содержания  Программы «От рождения до школы» (под редакцией Н.Е.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Т.С.Комаровой, М.А.Васильевой), а также 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Использовались элементы программы «Детство»</a:t>
            </a:r>
          </a:p>
          <a:p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Парциональные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программы: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«Приобщение детей к истокам русской народной культуры»- О.Л. Князева. М.Д.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Маханева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«Юный эколог»-программа экологического воспитания- С. Николаева,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«Музыкальные шедевры»- О.П. </a:t>
            </a:r>
            <a:r>
              <a:rPr lang="ru-RU" sz="23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Радынова</a:t>
            </a:r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«Ритмическая мозаика» А.И. Буренина.</a:t>
            </a: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«Основы православной культуры» – О.К. Харитонова.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«Добрый мир»- Л.Л. Шевченко.</a:t>
            </a: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учреждении работают три коррекционные группы. Обучение проходит по программам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«Подготовка к школе детей с недостатками речи»- Г.А. Каше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«Подготовка к школе детей с ОНР в условиях специального детского сада» Т.Б. Филичева, Г.В. Чиркина.</a:t>
            </a:r>
          </a:p>
          <a:p>
            <a:r>
              <a:rPr lang="ru-RU" sz="23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«Логопедическая работа в дошкольных учреждениях и группах для детей с нарушениями речи»- С.А. Миронова.</a:t>
            </a: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3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827584" y="908720"/>
            <a:ext cx="7344816" cy="52174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Преемственность дошкольного и начального общего образования происходит на основе взаимодействия с МОУ СОШ №35,   планом совместной работы, утвержденным руководителями учреждений на учебный год.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Развитие социального партнёрства в его различных формах - важная составная часть образовательного процесса, результатом которой являются позитивные эффекты для всех заинтересованных участников.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поддерживает тесное взаимодействие с разными организациями .  Совместные мероприятия направлены на социализацию дошкольников, развитие у детей познавательной активности, любви к родному селу, формированию патриотических чувств. Наиболее плодотворное сотрудничество за последние годы сложилось со следующими организациями: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сельская амбулатория.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Дом Культуры "Центральный« и его филиалом «Тимоховский»</a:t>
            </a:r>
          </a:p>
          <a:p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Храм Покрова  Пресвятой Богородицы села Кудиново</a:t>
            </a:r>
          </a:p>
          <a:p>
            <a:pPr>
              <a:buNone/>
            </a:pP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ети умываютс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671118" cy="3503339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МБДОУ "ЦРР- Детский сад № 84 »Золотое зернышко" проводятся целенаправленные мероприятия по здоровьесбережению детей. Коллективом разработана программа «Будь здоров". В рамках реализации указанной программы применяются разнообразные формы и методы оздоровления,  используются гигиенические, водные и воздушные процедуры. Обеспечивается чистота среды, проветривание помещений, в том числе и сквозное, соблюдается температурный режим, а также используются игры с водой, которые доставляют малышам особое удовольствие. Строго соблюдается режим дня. В течение всего года проводятся прогулки. </a:t>
            </a:r>
          </a:p>
          <a:p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DC167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63167" y="836712"/>
            <a:ext cx="3936868" cy="2952651"/>
          </a:xfrm>
        </p:spPr>
      </p:pic>
      <p:pic>
        <p:nvPicPr>
          <p:cNvPr id="1026" name="Picture 2" descr="C:\Users\Сергей\Desktop\коллажи про здороаье\новый коллаж1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5576" y="4149080"/>
            <a:ext cx="3227851" cy="2420888"/>
          </a:xfrm>
          <a:prstGeom prst="rect">
            <a:avLst/>
          </a:prstGeom>
          <a:noFill/>
        </p:spPr>
      </p:pic>
      <p:pic>
        <p:nvPicPr>
          <p:cNvPr id="9" name="Содержимое 8" descr="SDC1678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36019" y="1700808"/>
            <a:ext cx="4416490" cy="331236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1142984"/>
            <a:ext cx="2857520" cy="5310351"/>
          </a:xfrm>
        </p:spPr>
        <p:txBody>
          <a:bodyPr>
            <a:noAutofit/>
          </a:bodyPr>
          <a:lstStyle/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 полвека стоит у дороги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15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Кудиновский</a:t>
            </a: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 лет здесь в страну воспитания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день приглашают ребят.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</a:t>
            </a: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сверкают, как звезды жаркие,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улыбок ребячьи глаза.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Ждут занятия, праздники яркие,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Игры, сказки и чудеса.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</a:t>
            </a:r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прекрасный, немного загадочный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ребятам открыть предстоит.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Добрый, милый, цветной он и сказочный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Песней детства для многих звучит.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/>
          </a:p>
        </p:txBody>
      </p:sp>
      <p:pic>
        <p:nvPicPr>
          <p:cNvPr id="7" name="Содержимое 6" descr="SDC10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7738" y="1189824"/>
            <a:ext cx="5609061" cy="373937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3381053" y="5089495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4452622" y="5089495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5524192" y="5089495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6595762" y="5160934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3381052" y="5089494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3309614" y="5089494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DC113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80296" y="1196752"/>
            <a:ext cx="4547692" cy="3410769"/>
          </a:xfrm>
        </p:spPr>
      </p:pic>
      <p:pic>
        <p:nvPicPr>
          <p:cNvPr id="8" name="Содержимое 7" descr="кол Крох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80484" y="1268760"/>
            <a:ext cx="2812629" cy="2109472"/>
          </a:xfrm>
        </p:spPr>
      </p:pic>
      <p:pic>
        <p:nvPicPr>
          <p:cNvPr id="1026" name="Picture 2" descr="C:\Users\Сергей\Desktop\коллажи про здороаье\новый коллаж1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6734" y="3789040"/>
            <a:ext cx="3583218" cy="26874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медик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12774"/>
            <a:ext cx="7243192" cy="543239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06613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здоровья детей.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здоровья детей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57200" y="2174875"/>
          <a:ext cx="4040188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424"/>
                <a:gridCol w="576064"/>
                <a:gridCol w="648072"/>
                <a:gridCol w="504056"/>
                <a:gridCol w="504056"/>
                <a:gridCol w="10775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i="1" dirty="0" smtClean="0"/>
                        <a:t>Год</a:t>
                      </a:r>
                      <a:endParaRPr lang="ru-RU" i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ru-RU" i="1" dirty="0" smtClean="0"/>
                        <a:t>Группы здоровья</a:t>
                      </a:r>
                      <a:endParaRPr lang="ru-RU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Индекс здоровья</a:t>
                      </a:r>
                      <a:endParaRPr lang="ru-RU" sz="12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2016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25%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04048" y="1916831"/>
            <a:ext cx="3682752" cy="648073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здоровья детей.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716016" y="2132856"/>
          <a:ext cx="4041776" cy="404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76064"/>
                <a:gridCol w="576064"/>
                <a:gridCol w="585392"/>
              </a:tblGrid>
              <a:tr h="370840">
                <a:tc>
                  <a:txBody>
                    <a:bodyPr/>
                    <a:lstStyle/>
                    <a:p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2014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2015</a:t>
                      </a:r>
                      <a:endParaRPr lang="ru-RU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i="1" dirty="0" smtClean="0"/>
                        <a:t>2016</a:t>
                      </a:r>
                      <a:endParaRPr lang="ru-RU" sz="12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Нормальное физическое развитие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Дефицит массы тела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Избыток массы тела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Нарушение осанки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Плоскостопие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Низкий рост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Высокий рост 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365104"/>
            <a:ext cx="1584176" cy="211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Сергей\Desktop\Надя 13\клипарты\физкультур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052736"/>
            <a:ext cx="2133604" cy="1155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19672" y="274638"/>
            <a:ext cx="6192688" cy="106613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Показатели здоровья детей.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1196753"/>
            <a:ext cx="3669804" cy="432048"/>
          </a:xfrm>
        </p:spPr>
        <p:txBody>
          <a:bodyPr>
            <a:normAutofit lnSpcReduction="1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Заболеваемость (случаи)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251520" y="1700807"/>
          <a:ext cx="3960440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220"/>
                <a:gridCol w="1980220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04048" y="1916831"/>
            <a:ext cx="3682752" cy="6480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дней пропущенных 1 ребенком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5076056" y="2924944"/>
          <a:ext cx="375374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872"/>
                <a:gridCol w="1876872"/>
              </a:tblGrid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11,5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11,5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198022"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8,5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717032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2.3. Дополнительные образовательные услуги.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032448" cy="4713387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Семейный </a:t>
            </a:r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клуб </a:t>
            </a:r>
            <a:r>
              <a:rPr lang="ru-RU" sz="2600" b="1" i="1" u="sng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«Играем и учимся вместе с мамой»- 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практические занятия  педагогов с детьми по развитию и коррекции речи детей совместно с мамой. (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Андрейцева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Евгения Тимофеевна,  Николаева Наталья Евгеньевна,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Асанина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Инна Владимировна)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Играем и учимся вместе с мамой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9177" y="1623664"/>
            <a:ext cx="4397623" cy="439762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Театрализация в детском саду.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580112" y="1556792"/>
            <a:ext cx="3024336" cy="4569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Театральная студия  </a:t>
            </a:r>
            <a:r>
              <a:rPr lang="ru-RU" sz="3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«Юный волшебник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Баранкова  Наталья Николаевна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5472608" cy="5472608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Ритмика -хореография.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3528392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хореографический  кружок  -</a:t>
            </a:r>
          </a:p>
          <a:p>
            <a:pPr>
              <a:buNone/>
            </a:pPr>
            <a:r>
              <a:rPr lang="ru-RU" sz="3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Колотаева</a:t>
            </a:r>
            <a:r>
              <a:rPr lang="ru-RU" sz="3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Наталья </a:t>
            </a:r>
          </a:p>
          <a:p>
            <a:pPr>
              <a:buNone/>
            </a:pPr>
            <a:r>
              <a:rPr lang="ru-RU" sz="3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Евгеньевна.</a:t>
            </a:r>
            <a:endParaRPr lang="ru-RU" sz="3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01070" y="1196751"/>
            <a:ext cx="4685729" cy="4685729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«Музыкально- игровая гостиная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6012160" y="2132856"/>
            <a:ext cx="2592288" cy="39933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«Музыка с мамой»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Кокорева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Екатерина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Николаевна.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5" y="1268760"/>
            <a:ext cx="5867319" cy="396044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Обучение грамоте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3528392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Занятия с детьми</a:t>
            </a:r>
          </a:p>
          <a:p>
            <a:pPr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кубикам</a:t>
            </a:r>
          </a:p>
          <a:p>
            <a:pPr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Н.А. Зайцева-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Андрейцева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Е.Т.</a:t>
            </a:r>
            <a:endParaRPr lang="ru-RU" sz="3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001070" y="1196751"/>
            <a:ext cx="4685729" cy="4685729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Игротерапия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076056" y="1340768"/>
            <a:ext cx="3744416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педагога-психолога по </a:t>
            </a:r>
            <a:r>
              <a:rPr lang="ru-RU" sz="32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игротерапии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Асанина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Инна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Владимировна.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Игротерапия 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4038600" cy="40386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14282" y="1428737"/>
            <a:ext cx="2857520" cy="5000660"/>
          </a:xfrm>
        </p:spPr>
        <p:txBody>
          <a:bodyPr>
            <a:normAutofit fontScale="70000" lnSpcReduction="20000"/>
          </a:bodyPr>
          <a:lstStyle/>
          <a:p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детский сад повзрослевшие девочки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Своих милых малышек ведут.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мальчишки, теперь уже дедушки,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Вечерком у дверей внуков ждут.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сменяются зимы да осени,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Незаметно проходят года.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«Золотое зернышко»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Будем помнить с любовью всегда.</a:t>
            </a:r>
            <a:endParaRPr lang="ru-RU" sz="25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dirty="0" smtClean="0"/>
              <a:t> </a:t>
            </a:r>
            <a:endParaRPr lang="ru-RU" sz="2500" dirty="0" smtClean="0"/>
          </a:p>
          <a:p>
            <a:endParaRPr lang="ru-RU" dirty="0"/>
          </a:p>
        </p:txBody>
      </p:sp>
      <p:pic>
        <p:nvPicPr>
          <p:cNvPr id="7" name="Содержимое 6" descr="SDC109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77738" y="1189824"/>
            <a:ext cx="5609062" cy="373937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3381053" y="5089495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4452622" y="5089495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5524192" y="5089495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6595762" y="5160934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«Основы Православной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културы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076056" y="1340768"/>
            <a:ext cx="3744416" cy="47853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педагога по  ОПК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Кокорева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Екатерина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Николаевна.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Игротерапия 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4896544" cy="4896544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488832" cy="108012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2.4.Основные формы работы с родителями.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8892480" cy="5112568"/>
          </a:xfrm>
        </p:spPr>
        <p:txBody>
          <a:bodyPr>
            <a:normAutofit/>
          </a:bodyPr>
          <a:lstStyle/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течение года использовались разнообразные, интересные формы сотрудничества с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родителями  (законными представителями) воспитанников.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Работал  </a:t>
            </a:r>
            <a:r>
              <a:rPr lang="ru-RU" sz="1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семейный клуб «Играем и учимся вместе с мамой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 С целью повышения </a:t>
            </a:r>
          </a:p>
          <a:p>
            <a:r>
              <a:rPr lang="ru-RU" sz="17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педагогической компетентности родителей проводились консультации, семинары, практикумы по актуальным проблемам воспитания и развития детей  дошкольного  возраста.  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детского сада работала над проблемой установления детско-родительских отношений, профилактики детской агрессивности.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Игры и упражнения, составляющие основу занятий  по Программа «</a:t>
            </a:r>
            <a:r>
              <a:rPr lang="ru-RU" sz="17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Жизненые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навыки»  способствовали снятию </a:t>
            </a:r>
            <a:r>
              <a:rPr lang="ru-RU" sz="17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психоэмоционального</a:t>
            </a:r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напряжения, снижению импульсивности, тревоги и агрессии, совершенствованию коммуникативных, игровых и двигательных навыков, развитию познавательных процессов, оптимизации взаимодействия родителей с детьми.</a:t>
            </a:r>
          </a:p>
          <a:p>
            <a:r>
              <a:rPr lang="ru-RU" sz="17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Кроме того, в течение года проводились родительские собрания, широко использовались  разнообразные формы наглядной пропаганды психолого-педагогических знаний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5976664" cy="44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Новости детского сада систематически выкладывались на официальном 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сайте ДОУ </a:t>
            </a:r>
            <a:r>
              <a:rPr lang="ru-RU" sz="2000" u="sng" dirty="0" smtClean="0">
                <a:hlinkClick r:id="rId2"/>
              </a:rPr>
              <a:t>http://ds_84_zolotoe_zernyshko.a2b2.ru/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 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DC121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52120" y="1331583"/>
            <a:ext cx="3276610" cy="2457458"/>
          </a:xfrm>
        </p:spPr>
      </p:pic>
      <p:sp>
        <p:nvSpPr>
          <p:cNvPr id="8" name="Прямоугольник 7"/>
          <p:cNvSpPr/>
          <p:nvPr/>
        </p:nvSpPr>
        <p:spPr>
          <a:xfrm>
            <a:off x="395536" y="2996952"/>
            <a:ext cx="61206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 также в социальной сети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https://vk.com/club117123997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adezdakokoreva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Имеется обратная связь с родителями.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Регулярно проводились  родительские собрания, консультации,  совместные выставки родителей и детей. Систематически обновлялась  наглядная информация на стендах для родителей .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 для родителей.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DC121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6476514" y="2821038"/>
            <a:ext cx="2052373" cy="2736498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4190760" y="2892628"/>
            <a:ext cx="2061342" cy="275169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5952820" y="1803346"/>
            <a:ext cx="1022133" cy="1364451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«Клуб «Играем и учимся вместе с мамой»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Андрейце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414910"/>
            <a:ext cx="5040560" cy="504056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274638"/>
            <a:ext cx="6552728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«Музыкально- игровая гостиная 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6429388" y="2214554"/>
            <a:ext cx="2571768" cy="391160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«Музыка с мамой»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Кокорева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Екатерина</a:t>
            </a:r>
          </a:p>
          <a:p>
            <a:pPr>
              <a:buNone/>
            </a:pP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Николаевна.</a:t>
            </a:r>
            <a:endParaRPr lang="ru-RU" sz="32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театрализация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19" y="1017966"/>
            <a:ext cx="6429421" cy="433986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71599" y="152767"/>
            <a:ext cx="6584901" cy="126000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Условия осуществления образовательного процесса</a:t>
            </a:r>
            <a:r>
              <a:rPr lang="ru-RU" sz="31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1"/>
          </p:nvPr>
        </p:nvSpPr>
        <p:spPr>
          <a:xfrm>
            <a:off x="395536" y="1268760"/>
            <a:ext cx="4036765" cy="4217640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МБДОУ «ЦРР- Детский сад № 84 созданы хорошие условия для осуществления образовательного процесса.</a:t>
            </a:r>
          </a:p>
          <a:p>
            <a:pPr>
              <a:buNone/>
            </a:pP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Создана развивающая предметно-пространственная среда с учетом доступности всего функционального пространства детского учреждения, созданы все условия для физического, психического, нравственного, эстетического развития и обучения воспитанников.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одержимое 17"/>
          <p:cNvGraphicFramePr>
            <a:graphicFrameLocks noGrp="1"/>
          </p:cNvGraphicFramePr>
          <p:nvPr>
            <p:ph sz="quarter" idx="2"/>
          </p:nvPr>
        </p:nvGraphicFramePr>
        <p:xfrm>
          <a:off x="4283968" y="1340770"/>
          <a:ext cx="4248472" cy="485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936"/>
                <a:gridCol w="2123055"/>
                <a:gridCol w="1635481"/>
              </a:tblGrid>
              <a:tr h="39877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6532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Физкультурный зал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497116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Музыкальный зал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688288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заведующей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688288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Педагогический кабинет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736508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Кабинеты учителя-логопеда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983269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Кабинет музыкального руководителя 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98770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Костюмерная 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одержимое 17"/>
          <p:cNvGraphicFramePr>
            <a:graphicFrameLocks noGrp="1"/>
          </p:cNvGraphicFramePr>
          <p:nvPr>
            <p:ph sz="half" idx="1"/>
          </p:nvPr>
        </p:nvGraphicFramePr>
        <p:xfrm>
          <a:off x="467544" y="980729"/>
          <a:ext cx="4104456" cy="4393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62"/>
                <a:gridCol w="2203354"/>
                <a:gridCol w="1436540"/>
              </a:tblGrid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педагога-психолога.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Русская изба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Мини лаборатория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по БДД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431703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Зимний сад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«Юный конструктор»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Музыкальный кабинет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64"/>
                <a:gridCol w="2088232"/>
                <a:gridCol w="145050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8569" marR="98569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Медицинский кабинет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Процедурный кабинет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Изолятор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главного  бухгалтера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Кабинет делопроизводителя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39552" y="908720"/>
            <a:ext cx="8147248" cy="5217443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групповых комнатах создана   предметно – развивающая среда с учетом возрастных особенностей детей, направленная на личностное развитие, сохранение и укрепление здоровья дошкольников, то соответствует требованиям общеобразовательной программа дошкольного учреждения Оборудованы «Уголки» :опытно-экспериментальной деятельности, патриотического воспитания, библиотека и т.п. В наличие  дидактические средства обучения, закупленные на бюджетные деньги , согласно ФГОС ДО.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Групповые помещения эстетично оформлены и оснащены детской и игровой мебелью. Созданы центры развития : центр речевого развития и ознакомления с художественной литературой, математического развития, экспериментирования, музыкальной и театральной деятельности, спортивные уголки, уголки по изобразительной деятельности, уголок конструирования.</a:t>
            </a:r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1403648" y="260648"/>
            <a:ext cx="8147248" cy="5217443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методическом кабинете имеется фонд методической литературы, развивающего материала, наглядных и дидактических пособий, которые постоянно пополняются.</a:t>
            </a:r>
          </a:p>
          <a:p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целью совершенствования воспитательно-образовательного процесса активно используются информационно-коммуникационные технологии ( компьютеры, ноутбуки, мультимедиа)</a:t>
            </a:r>
          </a:p>
          <a:p>
            <a:endParaRPr lang="ru-RU" sz="2000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C:\Users\Сергей\Desktop\из лес и его\SDC10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2402886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Основные направления работы</a:t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 МБДОУ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DSC_0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7215238" cy="4810158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682C2-52E8-43B2-8B20-6AD9DFA0E9B0}" type="slidenum">
              <a:rPr lang="ru-RU"/>
              <a:pPr>
                <a:defRPr/>
              </a:pPr>
              <a:t>60</a:t>
            </a:fld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1" y="2044212"/>
            <a:ext cx="7073900" cy="275294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 участки</a:t>
            </a: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endParaRPr lang="ru-RU" sz="6000" b="1" i="1" dirty="0" smtClean="0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 разновозрастной 1 младшей группы «Малышок»»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00849"/>
            <a:ext cx="7466439" cy="4976276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1 младшей группы  «Кроха»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00174"/>
            <a:ext cx="7466439" cy="4977626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2 младшей группы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Чиполлино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878" y="1285860"/>
            <a:ext cx="7787910" cy="519194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средней группы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6798" y="1357298"/>
            <a:ext cx="7464414" cy="4976276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 средней группы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«Колобок»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5360" y="1500849"/>
            <a:ext cx="7464414" cy="4976276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 старшей группы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Мальвина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5360" y="1500849"/>
            <a:ext cx="7464414" cy="4976276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 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старше-подготовительной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группы  «</a:t>
            </a:r>
            <a:r>
              <a:rPr lang="ru-RU" sz="32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Чебурашка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5360" y="1500849"/>
            <a:ext cx="7464414" cy="497627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Участок   подготовительной группы  «Буратино»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0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5360" y="1500849"/>
            <a:ext cx="7464414" cy="4976276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endParaRPr lang="ru-RU" sz="6000" b="1" i="1" dirty="0" smtClean="0">
              <a:solidFill>
                <a:schemeClr val="folHlink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1571604" y="428603"/>
            <a:ext cx="2925784" cy="785819"/>
          </a:xfrm>
        </p:spPr>
        <p:txBody>
          <a:bodyPr>
            <a:norm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</a:rPr>
              <a:t>Цветники</a:t>
            </a:r>
            <a:endParaRPr lang="ru-RU" sz="2800" i="1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sz="half" idx="2"/>
          </p:nvPr>
        </p:nvSpPr>
        <p:spPr>
          <a:xfrm>
            <a:off x="428596" y="1142984"/>
            <a:ext cx="4068792" cy="4983179"/>
          </a:xfrm>
        </p:spPr>
        <p:txBody>
          <a:bodyPr>
            <a:normAutofit fontScale="55000" lnSpcReduction="20000"/>
          </a:bodyPr>
          <a:lstStyle/>
          <a:p>
            <a:r>
              <a:rPr lang="ru-RU" sz="4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каждом участке имеются цветники, на которых дети знакомятся  с цветами,</a:t>
            </a:r>
          </a:p>
          <a:p>
            <a:r>
              <a:rPr lang="ru-RU" sz="4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растущими на клумбе, расширяя знания детей о строение цветка и воспитание бережного отношения к цветам растущим на клумбе детского сада и на клумбах через развитие трудовых навыков при уходе за цветами.</a:t>
            </a:r>
          </a:p>
          <a:p>
            <a:r>
              <a:rPr lang="ru-RU" sz="42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проводит наблюдение за цветами.</a:t>
            </a:r>
          </a:p>
          <a:p>
            <a:endParaRPr lang="ru-RU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Содержимое 16" descr="цветники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86314" y="1571612"/>
            <a:ext cx="3951288" cy="3951288"/>
          </a:xfrm>
        </p:spPr>
      </p:pic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682C2-52E8-43B2-8B20-6AD9DFA0E9B0}" type="slidenum">
              <a:rPr lang="ru-RU"/>
              <a:pPr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89400"/>
            <a:ext cx="4429156" cy="65078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6763182" y="660910"/>
            <a:ext cx="1079482" cy="2772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7614823" y="2730509"/>
            <a:ext cx="953311" cy="2448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905266" y="2446861"/>
            <a:ext cx="1079482" cy="2772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000">
            <a:off x="196580" y="730242"/>
            <a:ext cx="953311" cy="24480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97152"/>
            <a:ext cx="7776864" cy="165618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8000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r>
              <a:rPr lang="ru-RU" sz="4000" dirty="0" smtClean="0">
                <a:solidFill>
                  <a:schemeClr val="accent2"/>
                </a:solidFill>
              </a:rPr>
              <a:t/>
            </a:r>
            <a:br>
              <a:rPr lang="ru-RU" sz="4000" dirty="0" smtClean="0">
                <a:solidFill>
                  <a:schemeClr val="accent2"/>
                </a:solidFill>
              </a:rPr>
            </a:br>
            <a:endParaRPr lang="ru-RU" sz="6000" b="1" i="1" dirty="0" smtClean="0">
              <a:solidFill>
                <a:schemeClr val="folHlink"/>
              </a:solidFill>
            </a:endParaRPr>
          </a:p>
        </p:txBody>
      </p:sp>
      <p:pic>
        <p:nvPicPr>
          <p:cNvPr id="8" name="Рисунок 7" descr="участк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4114800" cy="411480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187624" y="4725144"/>
            <a:ext cx="6840760" cy="1512168"/>
          </a:xfrm>
        </p:spPr>
        <p:txBody>
          <a:bodyPr>
            <a:normAutofit fontScale="92500"/>
          </a:bodyPr>
          <a:lstStyle/>
          <a:p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Огород в детском саду является одним из условий, которое необходимо для осуществления экологического  воспитания детей с целью ознакомления детей с природой и ее сезонными изменениями. Кроме  этого, огород и посильный труд детей на его территории оказывают влияние на формирование элементарных экологических представлений. </a:t>
            </a:r>
            <a:endParaRPr lang="ru-RU" sz="1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8682C2-52E8-43B2-8B20-6AD9DFA0E9B0}" type="slidenum">
              <a:rPr lang="ru-RU"/>
              <a:pPr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760640" cy="994122"/>
          </a:xfrm>
        </p:spPr>
        <p:txBody>
          <a:bodyPr>
            <a:normAutofit fontScale="90000"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4.2. Достижения педагогов.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67545" y="1500174"/>
          <a:ext cx="7462040" cy="5264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07"/>
                <a:gridCol w="3071247"/>
                <a:gridCol w="2387853"/>
                <a:gridCol w="1094433"/>
              </a:tblGrid>
              <a:tr h="3687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25605"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Серебряная медаль</a:t>
                      </a:r>
                    </a:p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ВДНХ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достигнутые успехи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68649"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Нагрудный знак  «Почетный работник общего образования Российской Федерации»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20967"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Министерства Образования Российской Федерации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0525"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 Грамота Министерства Образования Московской области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539552" y="692696"/>
          <a:ext cx="7643191" cy="470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526"/>
                <a:gridCol w="2222793"/>
                <a:gridCol w="1728192"/>
                <a:gridCol w="792088"/>
                <a:gridCol w="2242592"/>
              </a:tblGrid>
              <a:tr h="4084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Благодарность Московской областной ДУМЫ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достигнутые успехи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Московской областной Думы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Главы города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Управления Образования 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4084"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Почетная Грамота Главы  </a:t>
                      </a:r>
                      <a:r>
                        <a:rPr lang="ru-RU" i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Аксено-Бутырского</a:t>
                      </a:r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поселения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чел</a:t>
                      </a:r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78098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4.2.Достижения детей.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СПАРТАКИАДЫ «МАУГЛИ»</a:t>
            </a:r>
            <a:r>
              <a:rPr lang="ru-RU" sz="27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 мая 2017 года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1472" y="1214422"/>
            <a:ext cx="5440688" cy="53114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трех старших групп ездили на  автобусе в Ногинск  на детскую спартакиаду по Программе "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Маугли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Наш детский сад соревновался с другими садами и в нескольких позициях показали очень высокие результаты: Бубнов  Родион,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Оленьчева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Женя,  Назаров Илья,  Вахрушев Максим,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Егорцев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Евгений, Наконечная София и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Бурьянова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Милена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 что получили дипломы.    Особенно хочется отметить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Бубнова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 Родиона, который в межрайонном  финале Спартакиады  21 мая и занял первое место в висе  на перекладине.  Был награжден медалью и  дипломом.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DC105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73670" y="2495146"/>
            <a:ext cx="2970330" cy="2227747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Дипломы детей</a:t>
            </a:r>
            <a:endParaRPr lang="ru-RU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рамоты дете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571612"/>
            <a:ext cx="4834750" cy="483475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Грамоты и сертификаты </a:t>
            </a:r>
            <a:b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сотрудников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рамоты дете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405702"/>
            <a:ext cx="5000660" cy="500066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86766" cy="1154098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на премию Губернатора</a:t>
            </a:r>
            <a:b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Московской области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«Наше Подмосковье» 2017 г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2700" cap="all" dirty="0" smtClean="0">
                <a:solidFill>
                  <a:srgbClr val="FF0000"/>
                </a:solidFill>
              </a:rPr>
              <a:t>"ЛЕС И ЕГО ОБИТАТЕЛИ" - ЭКОЛОГИЧЕСКОЕ ОБРАЗОВАНИЕ ДОШКОЛЬНИКОВ</a:t>
            </a:r>
            <a:endParaRPr lang="ru-RU" sz="2700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fontAlgn="t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Сокурова Наталья Владимировна</a:t>
            </a:r>
          </a:p>
          <a:p>
            <a:pPr fontAlgn="t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Ногинский м.р. </a:t>
            </a:r>
          </a:p>
          <a:p>
            <a:pPr fontAlgn="t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Дошкольный период детства самый важный, значимый и продуктивный в развитии ребенка. Поэтому, работая в детском саду, стараюсь внести свою лепту в развитие, обучение и воспитание малышей, так как очень работу свою люблю.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Сокурова Наталья Владимировна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http://xn----7sbhhdd7apencbh6a5g9c.xn--p1ai.opt-images.1c-bitrix-cdn.ru/upload/resize_cache/main/b62/250_260_2/b6253347510c365fab5062076fdc9c9b.JPG?149479890955410">
            <a:hlinkClick r:id="rId2"/>
          </p:cNvPr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5475287" y="2912269"/>
            <a:ext cx="23812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1225536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на премию Губернатора</a:t>
            </a:r>
            <a:b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Московской области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«Наше Подмосковье» 2017 г.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1472" y="1714488"/>
            <a:ext cx="3968750" cy="50006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«Маленькие огородники»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Напряжённая экологическая обстановка, на мой взгляд, предполагает несколько иные подходы к образованию в области окружающей среды. Мне близка позиция доктора биологических наук Т.В. Потаповой: «Предназначение дошкольного экологического воспитания состоит не столько в присвоении детьми знаний о предметах и явлениях, сколько в формировании навыков бережного и созидательного обращения с ними и активного желания поступать именно так: щадящим и сберегающим образом». </a:t>
            </a:r>
            <a:b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Поэтому я решила взять на вооружение и последовать опыту Масленниковой О.М. по разработке и внедрению экологических проектов (Экологические проекты в детском саду/ О.М. Масленникова, А.А.Филиппенко.) </a:t>
            </a:r>
            <a:b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проект мы назвали «Маленькие огородники». </a:t>
            </a:r>
            <a:b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Кроме нас, педагогов участниками проекта являются воспитанники средних групп "</a:t>
            </a:r>
            <a:r>
              <a:rPr lang="ru-RU" sz="1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Алёнушка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 и "Колобок", активное участие принимают наши родители. </a:t>
            </a:r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857884" y="1785926"/>
            <a:ext cx="2828916" cy="714380"/>
          </a:xfrm>
        </p:spPr>
        <p:txBody>
          <a:bodyPr>
            <a:noAutofit/>
          </a:bodyPr>
          <a:lstStyle/>
          <a:p>
            <a:endParaRPr lang="ru-RU" i="1" dirty="0" smtClean="0">
              <a:solidFill>
                <a:srgbClr val="FF0000"/>
              </a:solidFill>
            </a:endParaRPr>
          </a:p>
          <a:p>
            <a:endParaRPr lang="ru-RU" i="1" dirty="0" smtClean="0">
              <a:solidFill>
                <a:srgbClr val="FF0000"/>
              </a:solidFill>
            </a:endParaRPr>
          </a:p>
          <a:p>
            <a:r>
              <a:rPr lang="ru-RU" i="1" dirty="0" smtClean="0">
                <a:solidFill>
                  <a:srgbClr val="FF0000"/>
                </a:solidFill>
              </a:rPr>
              <a:t>Михеева Наталья Владимировна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http://xn----7sbhhdd7apencbh6a5g9c.xn--p1ai.opt-images.1c-bitrix-cdn.ru/upload/resize_cache/main/b62/250_260_2/b6253347510c365fab5062076fdc9c9b.JPG?149479890955410">
            <a:hlinkClick r:id="rId2"/>
          </p:cNvPr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5475287" y="2912269"/>
            <a:ext cx="23812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Заключение. Перспективы и планы развития</a:t>
            </a:r>
            <a:r>
              <a:rPr lang="ru-RU" sz="4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в 2017-2018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году продолжит работу по направлениям: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Совершенствование и обновление развивающей предметно-пространственной среды в ДОУ в соответствии с ФГОС ДО, повышение качества образовательного процесса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Коррекционная работа с нуждающимися детьми под руководством педагогов, специалистов в партнерстве с родителями.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</a:t>
            </a:r>
            <a:r>
              <a:rPr lang="ru-RU" sz="2000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психо-физического</a:t>
            </a: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здоровья детей, снижения уровня заболеваемости.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Всестороннее развитие детей в разных образовательных областях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 с родителями.</a:t>
            </a:r>
          </a:p>
          <a:p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Начать  изучать и постепенно вводить в нескольких группах Программу «Вдохновение»</a:t>
            </a:r>
          </a:p>
          <a:p>
            <a:endParaRPr lang="ru-RU" sz="22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Общие характеристики учреждения.</a:t>
            </a:r>
            <a:endParaRPr lang="ru-RU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66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Лицензия на образовательную деятельность:</a:t>
                      </a: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серия  50 Л 01 № 0004170,</a:t>
                      </a:r>
                      <a:r>
                        <a:rPr lang="ru-RU" sz="1400" b="1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r>
                        <a:rPr lang="ru-RU" sz="14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регистрационный №72289   от 23.10.2014 г.</a:t>
                      </a:r>
                    </a:p>
                  </a:txBody>
                  <a:tcPr marL="68580" marR="68580" marT="0" marB="0"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Свидетельство государственной аккредитации:</a:t>
                      </a:r>
                      <a:endParaRPr lang="ru-RU" sz="1400" i="1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А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 147889 регистрационный № 2789 от 23 июня 2008 г</a:t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2008г. детский сад прошел аккредитацию и получил статус дошкольного образовательного учреждения « </a:t>
                      </a:r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развития ребенка- Детский сад №84 «Золотое зернышко»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Адрес: 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ул. Центральная, д.21, с Кудиново,  Ногинский район  Московская область, 142435.</a:t>
                      </a:r>
                    </a:p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Электронная почта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.84.</a:t>
                      </a:r>
                      <a:r>
                        <a:rPr lang="en-US" sz="1400" i="1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Zolotoy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@ </a:t>
                      </a:r>
                      <a:r>
                        <a:rPr lang="en-US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mail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400" i="1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телефон. 8-496-51-62-192</a:t>
                      </a: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Сайт: </a:t>
                      </a:r>
                      <a:r>
                        <a:rPr lang="ru-RU" sz="1400" i="1" u="sng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http://ds_84_zolotoe_zernyshko.a2b2.ru/</a:t>
                      </a:r>
                      <a:endParaRPr lang="ru-RU" sz="1400" i="1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  https://vk.com/club117123997    </a:t>
                      </a:r>
                      <a:r>
                        <a:rPr lang="ru-RU" sz="1400" i="1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nadezdakokoreva</a:t>
                      </a:r>
                      <a:endParaRPr lang="ru-RU" sz="1400" i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39552" y="1052737"/>
          <a:ext cx="7704856" cy="55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856"/>
              </a:tblGrid>
              <a:tr h="35600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225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Телефон: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 8-496-51-62-192</a:t>
                      </a:r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  заведующая   МБДОУ «ЦРР -Детский сад №84 «Золотое зернышко»</a:t>
                      </a: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Кокорева   Надежда Николаевна</a:t>
                      </a:r>
                      <a:br>
                        <a:rPr lang="ru-RU" sz="14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02250">
                <a:tc>
                  <a:txBody>
                    <a:bodyPr/>
                    <a:lstStyle/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Режим работы: пятидневная рабочая неделя с 10,5 часовым пребыванием детей с 7.30 до 18.00, имеется  2дежурные группы.</a:t>
                      </a:r>
                      <a:endParaRPr lang="ru-RU" sz="1400" i="1" kern="1200" baseline="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выходные дни –суббота, воскресенье.</a:t>
                      </a:r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39517">
                <a:tc>
                  <a:txBody>
                    <a:bodyPr/>
                    <a:lstStyle/>
                    <a:p>
                      <a:endParaRPr lang="ru-RU" sz="1400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6001">
                <a:tc>
                  <a:txBody>
                    <a:bodyPr/>
                    <a:lstStyle/>
                    <a:p>
                      <a:pPr fontAlgn="base"/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Наш детский сад имеет 2 корпуса, соединенные переходом. В ДОУ  функционирует 9 групп .</a:t>
                      </a:r>
                    </a:p>
                    <a:p>
                      <a:pPr fontAlgn="base"/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  Детский сад   укомплектован кадрами на 100 %.  Коллектив детского сада творческий, динамичный, целеустремленный и включает в себя высококвалифицированных специалистов. Образовательную работу  с детьми вели 16 педагогов: воспитатели, учителя-логопеды , музыкальные руководители,  руководитель физического воспитания, педагог-психолог.</a:t>
                      </a:r>
                    </a:p>
                    <a:p>
                      <a:pPr fontAlgn="base"/>
                      <a:r>
                        <a:rPr lang="ru-RU" sz="1600" b="1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 стабильности педагогического коллектива свидетельствует отсутствие текучести кадров.</a:t>
                      </a:r>
                      <a:endParaRPr lang="ru-RU" sz="1600" b="1" i="1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2F6C2"/>
                    </a:solidFill>
                  </a:tcPr>
                </a:tc>
              </a:tr>
              <a:tr h="356001">
                <a:tc>
                  <a:txBody>
                    <a:bodyPr/>
                    <a:lstStyle/>
                    <a:p>
                      <a:endParaRPr lang="ru-RU" sz="1600" b="1" i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http://www.kudteatr.ru/pic/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88641"/>
            <a:ext cx="2664296" cy="864095"/>
          </a:xfrm>
          <a:prstGeom prst="rect">
            <a:avLst/>
          </a:prstGeom>
          <a:noFill/>
        </p:spPr>
      </p:pic>
      <p:pic>
        <p:nvPicPr>
          <p:cNvPr id="6" name="Рисунок 5" descr="http://www.kudteatr.ru/pic/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88640"/>
            <a:ext cx="2664296" cy="864095"/>
          </a:xfrm>
          <a:prstGeom prst="rect">
            <a:avLst/>
          </a:prstGeom>
          <a:noFill/>
        </p:spPr>
      </p:pic>
      <p:pic>
        <p:nvPicPr>
          <p:cNvPr id="7" name="Рисунок 6" descr="http://www.kudteatr.ru/pic/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14290"/>
            <a:ext cx="2664296" cy="864095"/>
          </a:xfrm>
          <a:prstGeom prst="rect">
            <a:avLst/>
          </a:prstGeom>
          <a:noFill/>
        </p:spPr>
      </p:pic>
      <p:pic>
        <p:nvPicPr>
          <p:cNvPr id="8" name="Рисунок 7" descr="http://www.kudteatr.ru/pic/log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14290"/>
            <a:ext cx="2664296" cy="864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2740</Words>
  <Application>Microsoft Office PowerPoint</Application>
  <PresentationFormat>Экран (4:3)</PresentationFormat>
  <Paragraphs>668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Слайд 1</vt:lpstr>
      <vt:lpstr>Слайд 2</vt:lpstr>
      <vt:lpstr>         Муниципальное бюджетное дошкольное образовательное учреждение «Центр развития ребенка –Детский сад №84     </vt:lpstr>
      <vt:lpstr>Слайд 4</vt:lpstr>
      <vt:lpstr>Слайд 5</vt:lpstr>
      <vt:lpstr>Основные направления работы  МБДОУ</vt:lpstr>
      <vt:lpstr>Слайд 7</vt:lpstr>
      <vt:lpstr>1. Общие характеристики учреждения.</vt:lpstr>
      <vt:lpstr>Слайд 9</vt:lpstr>
      <vt:lpstr>      Управление детского сада.     </vt:lpstr>
      <vt:lpstr>Слайд 11</vt:lpstr>
      <vt:lpstr>Слайд 12</vt:lpstr>
      <vt:lpstr>Слайд 13</vt:lpstr>
      <vt:lpstr> 5. Кадровый потенциал. Педагогический стаж педагогов. </vt:lpstr>
      <vt:lpstr>Образование педагогов.</vt:lpstr>
      <vt:lpstr>5. Кадровый потенциал.</vt:lpstr>
      <vt:lpstr>Слайд 17</vt:lpstr>
      <vt:lpstr>Слайд 18</vt:lpstr>
      <vt:lpstr>Слайд 19</vt:lpstr>
      <vt:lpstr>Слайд 20</vt:lpstr>
      <vt:lpstr>Слайд 21</vt:lpstr>
      <vt:lpstr>Заголовок слайда</vt:lpstr>
      <vt:lpstr>Сведения о группах.</vt:lpstr>
      <vt:lpstr>Наши выпускники.</vt:lpstr>
      <vt:lpstr>Ясельная группа «Кроха»</vt:lpstr>
      <vt:lpstr> Разновозрастная ясельная  группа «Малышок»</vt:lpstr>
      <vt:lpstr> 2 младшая группа «Дюймовочка»</vt:lpstr>
      <vt:lpstr> 2 младшая группа «Чиполлино»»</vt:lpstr>
      <vt:lpstr>Средняя группа «Аленушка»</vt:lpstr>
      <vt:lpstr>Средняя группа «Колобок»</vt:lpstr>
      <vt:lpstr>  Подготовительная  коррекционная группа   «Буратино»</vt:lpstr>
      <vt:lpstr> Старше-подготовительная  коррекционная группа  «Чебурашка»</vt:lpstr>
      <vt:lpstr>   Старшая  коррекционная  группа  «Мальвина»</vt:lpstr>
      <vt:lpstr>      2.Особенности образовательного процесса.     </vt:lpstr>
      <vt:lpstr>      2.1.Содержание обучения и воспитания детей.     </vt:lpstr>
      <vt:lpstr>Слайд 36</vt:lpstr>
      <vt:lpstr>Слайд 37</vt:lpstr>
      <vt:lpstr>Слайд 38</vt:lpstr>
      <vt:lpstr>Слайд 39</vt:lpstr>
      <vt:lpstr>Слайд 40</vt:lpstr>
      <vt:lpstr>Слайд 41</vt:lpstr>
      <vt:lpstr>Показатели здоровья детей.</vt:lpstr>
      <vt:lpstr>Показатели здоровья детей.</vt:lpstr>
      <vt:lpstr>2.3. Дополнительные образовательные услуги.</vt:lpstr>
      <vt:lpstr>Театрализация в детском саду.</vt:lpstr>
      <vt:lpstr> Ритмика -хореография.</vt:lpstr>
      <vt:lpstr>«Музыкально- игровая гостиная </vt:lpstr>
      <vt:lpstr> Обучение грамоте</vt:lpstr>
      <vt:lpstr>« Игротерапия» </vt:lpstr>
      <vt:lpstr>«Основы Православной културы» </vt:lpstr>
      <vt:lpstr>     2.4.Основные формы работы с родителями.</vt:lpstr>
      <vt:lpstr>Слайд 52</vt:lpstr>
      <vt:lpstr>Информация для родителей.</vt:lpstr>
      <vt:lpstr>«Клуб «Играем и учимся вместе с мамой»</vt:lpstr>
      <vt:lpstr>«Музыкально- игровая гостиная </vt:lpstr>
      <vt:lpstr>      3. Условия осуществления образовательного процесса.      </vt:lpstr>
      <vt:lpstr>Слайд 57</vt:lpstr>
      <vt:lpstr>Слайд 58</vt:lpstr>
      <vt:lpstr>Слайд 59</vt:lpstr>
      <vt:lpstr>    Наши  участки.    </vt:lpstr>
      <vt:lpstr>Участок   разновозрастной 1 младшей группы «Малышок»»</vt:lpstr>
      <vt:lpstr>Участок  1 младшей группы  «Кроха»</vt:lpstr>
      <vt:lpstr>Участок  2 младшей группы  « Чиполлино»</vt:lpstr>
      <vt:lpstr>Участок  средней группы  «Аленушка»</vt:lpstr>
      <vt:lpstr>Участок   средней группы  «Колобок»</vt:lpstr>
      <vt:lpstr>Участок   старшей группы  «Мальвина»</vt:lpstr>
      <vt:lpstr>Участок   старше-подготовительной группы  «Чебурашка»</vt:lpstr>
      <vt:lpstr>Участок   подготовительной группы  «Буратино»</vt:lpstr>
      <vt:lpstr>        </vt:lpstr>
      <vt:lpstr>        </vt:lpstr>
      <vt:lpstr>4.2. Достижения педагогов.</vt:lpstr>
      <vt:lpstr>Слайд 72</vt:lpstr>
      <vt:lpstr>  4.2.Достижения детей. РЕЗУЛЬТАТЫ СПАРТАКИАДЫ «МАУГЛИ» 19 мая 2017 года </vt:lpstr>
      <vt:lpstr>Дипломы детей</vt:lpstr>
      <vt:lpstr>Грамоты и сертификаты  сотрудников</vt:lpstr>
      <vt:lpstr>     Проект на премию Губернатора   Московской области  «Наше Подмосковье» 2017 г.</vt:lpstr>
      <vt:lpstr> Проект на премию Губернатора   Московской области  «Наше Подмосковье» 2017 г.</vt:lpstr>
      <vt:lpstr>     Заключение. Перспективы и планы развития.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User</cp:lastModifiedBy>
  <cp:revision>451</cp:revision>
  <dcterms:created xsi:type="dcterms:W3CDTF">2015-02-07T07:33:40Z</dcterms:created>
  <dcterms:modified xsi:type="dcterms:W3CDTF">2017-07-06T07:45:33Z</dcterms:modified>
</cp:coreProperties>
</file>